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 id="2147483664" r:id="rId7"/>
    <p:sldMasterId id="2147483666" r:id="rId8"/>
  </p:sldMasterIdLst>
  <p:notesMasterIdLst>
    <p:notesMasterId r:id="rId13"/>
  </p:notesMasterIdLst>
  <p:sldIdLst>
    <p:sldId id="256" r:id="rId9"/>
    <p:sldId id="268" r:id="rId10"/>
    <p:sldId id="285" r:id="rId11"/>
    <p:sldId id="269"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67E"/>
    <a:srgbClr val="D49F45"/>
    <a:srgbClr val="BA5C47"/>
    <a:srgbClr val="528394"/>
    <a:srgbClr val="F6F1E7"/>
    <a:srgbClr val="4A8282"/>
    <a:srgbClr val="009900"/>
    <a:srgbClr val="A1A65E"/>
    <a:srgbClr val="95C11E"/>
    <a:srgbClr val="ECF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35AEC-AB7D-3946-8730-4C5E3F23FCF3}" v="8" dt="2025-11-21T14:42:23.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6" autoAdjust="0"/>
    <p:restoredTop sz="96126"/>
  </p:normalViewPr>
  <p:slideViewPr>
    <p:cSldViewPr snapToGrid="0">
      <p:cViewPr varScale="1">
        <p:scale>
          <a:sx n="208" d="100"/>
          <a:sy n="208" d="100"/>
        </p:scale>
        <p:origin x="4160" y="19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F5106-4651-A44E-A8C4-391B9119DE11}" type="datetimeFigureOut">
              <a:rPr lang="de-DE" smtClean="0"/>
              <a:t>21.11.25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BE877-2795-EA4A-9CAC-FD0CE55B711C}" type="slidenum">
              <a:rPr lang="de-DE" smtClean="0"/>
              <a:t>‹Nr.›</a:t>
            </a:fld>
            <a:endParaRPr lang="de-DE"/>
          </a:p>
        </p:txBody>
      </p:sp>
    </p:spTree>
    <p:extLst>
      <p:ext uri="{BB962C8B-B14F-4D97-AF65-F5344CB8AC3E}">
        <p14:creationId xmlns:p14="http://schemas.microsoft.com/office/powerpoint/2010/main" val="224105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70BE877-2795-EA4A-9CAC-FD0CE55B711C}" type="slidenum">
              <a:rPr lang="de-DE" smtClean="0"/>
              <a:t>2</a:t>
            </a:fld>
            <a:endParaRPr lang="de-DE"/>
          </a:p>
        </p:txBody>
      </p:sp>
    </p:spTree>
    <p:extLst>
      <p:ext uri="{BB962C8B-B14F-4D97-AF65-F5344CB8AC3E}">
        <p14:creationId xmlns:p14="http://schemas.microsoft.com/office/powerpoint/2010/main" val="220284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DE380-3FFA-96E4-20EC-6D4AEAA05F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3A7147-A3FD-9155-68F1-B8141DD55B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B88A8E-B058-3E89-1AE6-5C8636CDEE8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5637F8D-356B-9D40-CCB9-30E42E95345F}"/>
              </a:ext>
            </a:extLst>
          </p:cNvPr>
          <p:cNvSpPr>
            <a:spLocks noGrp="1"/>
          </p:cNvSpPr>
          <p:nvPr>
            <p:ph type="sldNum" sz="quarter" idx="5"/>
          </p:nvPr>
        </p:nvSpPr>
        <p:spPr/>
        <p:txBody>
          <a:bodyPr/>
          <a:lstStyle/>
          <a:p>
            <a:fld id="{370BE877-2795-EA4A-9CAC-FD0CE55B711C}" type="slidenum">
              <a:rPr lang="de-DE" smtClean="0"/>
              <a:t>3</a:t>
            </a:fld>
            <a:endParaRPr lang="de-DE"/>
          </a:p>
        </p:txBody>
      </p:sp>
    </p:spTree>
    <p:extLst>
      <p:ext uri="{BB962C8B-B14F-4D97-AF65-F5344CB8AC3E}">
        <p14:creationId xmlns:p14="http://schemas.microsoft.com/office/powerpoint/2010/main" val="297952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3239C-90D0-4070-A423-022F66D14C4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C40579F9-6C42-411F-B67E-81E1DE248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D8559E9B-08E3-4B78-BB39-7D603FA95178}"/>
              </a:ext>
            </a:extLst>
          </p:cNvPr>
          <p:cNvSpPr>
            <a:spLocks noGrp="1"/>
          </p:cNvSpPr>
          <p:nvPr>
            <p:ph type="dt" sz="half" idx="10"/>
          </p:nvPr>
        </p:nvSpPr>
        <p:spPr/>
        <p:txBody>
          <a:bodyPr/>
          <a:lstStyle/>
          <a:p>
            <a:fld id="{10011961-3710-453D-BFA3-26DA7290F26A}" type="datetimeFigureOut">
              <a:rPr lang="de-CH" smtClean="0"/>
              <a:t>21.11.25</a:t>
            </a:fld>
            <a:endParaRPr lang="de-CH"/>
          </a:p>
        </p:txBody>
      </p:sp>
      <p:sp>
        <p:nvSpPr>
          <p:cNvPr id="5" name="Fußzeilenplatzhalter 4">
            <a:extLst>
              <a:ext uri="{FF2B5EF4-FFF2-40B4-BE49-F238E27FC236}">
                <a16:creationId xmlns:a16="http://schemas.microsoft.com/office/drawing/2014/main" id="{E118307C-89E0-43CD-873E-909C3AF55E4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FAAD2B8-FDD7-41C8-B04F-16E6D2A5738F}"/>
              </a:ext>
            </a:extLst>
          </p:cNvPr>
          <p:cNvSpPr>
            <a:spLocks noGrp="1"/>
          </p:cNvSpPr>
          <p:nvPr>
            <p:ph type="sldNum" sz="quarter" idx="12"/>
          </p:nvPr>
        </p:nvSpPr>
        <p:spPr/>
        <p:txBody>
          <a:bodyPr/>
          <a:lstStyle/>
          <a:p>
            <a:fld id="{CDD7A8A7-0C19-4F51-AA30-1B28279CC83D}" type="slidenum">
              <a:rPr lang="de-CH" smtClean="0"/>
              <a:t>‹Nr.›</a:t>
            </a:fld>
            <a:endParaRPr lang="de-CH"/>
          </a:p>
        </p:txBody>
      </p:sp>
    </p:spTree>
    <p:extLst>
      <p:ext uri="{BB962C8B-B14F-4D97-AF65-F5344CB8AC3E}">
        <p14:creationId xmlns:p14="http://schemas.microsoft.com/office/powerpoint/2010/main" val="2018038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165829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396609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262436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8E337-6FB0-2B3C-3EE0-1F697473A1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C292482-FAD2-E87C-E7D0-D32BA1E4A4C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7E5641D0-92DF-F425-2733-F9BD888FFE0B}"/>
              </a:ext>
            </a:extLst>
          </p:cNvPr>
          <p:cNvSpPr>
            <a:spLocks noGrp="1"/>
          </p:cNvSpPr>
          <p:nvPr>
            <p:ph type="dt" sz="half" idx="10"/>
          </p:nvPr>
        </p:nvSpPr>
        <p:spPr>
          <a:xfrm>
            <a:off x="838200" y="6356350"/>
            <a:ext cx="2743200" cy="365125"/>
          </a:xfrm>
          <a:prstGeom prst="rect">
            <a:avLst/>
          </a:prstGeom>
        </p:spPr>
        <p:txBody>
          <a:bodyPr/>
          <a:lstStyle/>
          <a:p>
            <a:fld id="{58B0D249-77BD-4068-B1DB-8C6363512E35}" type="datetimeFigureOut">
              <a:rPr lang="de-CH" smtClean="0"/>
              <a:t>21.11.25</a:t>
            </a:fld>
            <a:endParaRPr lang="de-CH"/>
          </a:p>
        </p:txBody>
      </p:sp>
      <p:sp>
        <p:nvSpPr>
          <p:cNvPr id="5" name="Fußzeilenplatzhalter 4">
            <a:extLst>
              <a:ext uri="{FF2B5EF4-FFF2-40B4-BE49-F238E27FC236}">
                <a16:creationId xmlns:a16="http://schemas.microsoft.com/office/drawing/2014/main" id="{C8630D09-F30F-2122-69A9-7FB993F7157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A7176DF-365C-92CA-6D42-3DCCB2E7FC81}"/>
              </a:ext>
            </a:extLst>
          </p:cNvPr>
          <p:cNvSpPr>
            <a:spLocks noGrp="1"/>
          </p:cNvSpPr>
          <p:nvPr>
            <p:ph type="sldNum" sz="quarter" idx="12"/>
          </p:nvPr>
        </p:nvSpPr>
        <p:spPr>
          <a:xfrm>
            <a:off x="8610600" y="6356350"/>
            <a:ext cx="2743200" cy="365125"/>
          </a:xfrm>
          <a:prstGeom prst="rect">
            <a:avLst/>
          </a:prstGeom>
        </p:spPr>
        <p:txBody>
          <a:bodyPr/>
          <a:lstStyle/>
          <a:p>
            <a:fld id="{D5F727CB-6690-451C-8327-177231B721CB}" type="slidenum">
              <a:rPr lang="de-CH" smtClean="0"/>
              <a:t>‹Nr.›</a:t>
            </a:fld>
            <a:endParaRPr lang="de-CH"/>
          </a:p>
        </p:txBody>
      </p:sp>
    </p:spTree>
    <p:extLst>
      <p:ext uri="{BB962C8B-B14F-4D97-AF65-F5344CB8AC3E}">
        <p14:creationId xmlns:p14="http://schemas.microsoft.com/office/powerpoint/2010/main" val="62718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C09CA9D-658F-48FE-ABA1-08186C780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BFA06813-20A8-4BE5-B3DC-FF05008F0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3F8ACA4-4EFC-4CAD-B5A0-AFCF64374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11961-3710-453D-BFA3-26DA7290F26A}" type="datetimeFigureOut">
              <a:rPr lang="de-CH" smtClean="0"/>
              <a:t>21.11.25</a:t>
            </a:fld>
            <a:endParaRPr lang="de-CH"/>
          </a:p>
        </p:txBody>
      </p:sp>
      <p:sp>
        <p:nvSpPr>
          <p:cNvPr id="5" name="Fußzeilenplatzhalter 4">
            <a:extLst>
              <a:ext uri="{FF2B5EF4-FFF2-40B4-BE49-F238E27FC236}">
                <a16:creationId xmlns:a16="http://schemas.microsoft.com/office/drawing/2014/main" id="{35AF0ADC-DDE9-4778-B8E7-F12224338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F89DE350-C33C-4339-8A1A-9B640BB44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7A8A7-0C19-4F51-AA30-1B28279CC83D}" type="slidenum">
              <a:rPr lang="de-CH" smtClean="0"/>
              <a:t>‹Nr.›</a:t>
            </a:fld>
            <a:endParaRPr lang="de-CH"/>
          </a:p>
        </p:txBody>
      </p:sp>
      <p:pic>
        <p:nvPicPr>
          <p:cNvPr id="8" name="Grafik 7" descr="Ein Bild, das Haken, Metallwaren, Gelände, draußen enthält.&#10;&#10;KI-generierte Inhalte können fehlerhaft sein.">
            <a:extLst>
              <a:ext uri="{FF2B5EF4-FFF2-40B4-BE49-F238E27FC236}">
                <a16:creationId xmlns:a16="http://schemas.microsoft.com/office/drawing/2014/main" id="{953926BA-CEDC-7DF5-9115-351043A4BD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999401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394DBA-D85C-7A9D-1A8A-FDC836B954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6550838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descr="Ein Bild, das Text, Handschrift, Rechteck, Tafel enthält.&#10;&#10;KI-generierte Inhalte können fehlerhaft sein.">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947441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3864129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C014219-6882-0A4B-90D2-845D1C60A5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846273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43493A04-8299-DEAD-94CC-57540DE50F51}"/>
              </a:ext>
            </a:extLst>
          </p:cNvPr>
          <p:cNvGrpSpPr/>
          <p:nvPr/>
        </p:nvGrpSpPr>
        <p:grpSpPr>
          <a:xfrm>
            <a:off x="5175371" y="491848"/>
            <a:ext cx="1808286" cy="1705753"/>
            <a:chOff x="5203010" y="513528"/>
            <a:chExt cx="1508180" cy="1422664"/>
          </a:xfrm>
        </p:grpSpPr>
        <p:sp>
          <p:nvSpPr>
            <p:cNvPr id="3" name="Oval 2">
              <a:extLst>
                <a:ext uri="{FF2B5EF4-FFF2-40B4-BE49-F238E27FC236}">
                  <a16:creationId xmlns:a16="http://schemas.microsoft.com/office/drawing/2014/main" id="{70F5B5FF-B30E-28BB-281D-F37049BDA670}"/>
                </a:ext>
              </a:extLst>
            </p:cNvPr>
            <p:cNvSpPr/>
            <p:nvPr/>
          </p:nvSpPr>
          <p:spPr>
            <a:xfrm>
              <a:off x="5259518" y="513528"/>
              <a:ext cx="1422664" cy="1422664"/>
            </a:xfrm>
            <a:prstGeom prst="ellipse">
              <a:avLst/>
            </a:prstGeom>
            <a:solidFill>
              <a:srgbClr val="5C9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4" name="Grafik 3">
              <a:extLst>
                <a:ext uri="{FF2B5EF4-FFF2-40B4-BE49-F238E27FC236}">
                  <a16:creationId xmlns:a16="http://schemas.microsoft.com/office/drawing/2014/main" id="{50C2C4FE-E301-B266-C3B5-F1C98DFA9F0D}"/>
                </a:ext>
              </a:extLst>
            </p:cNvPr>
            <p:cNvPicPr>
              <a:picLocks noChangeAspect="1"/>
            </p:cNvPicPr>
            <p:nvPr/>
          </p:nvPicPr>
          <p:blipFill>
            <a:blip r:embed="rId2"/>
            <a:stretch>
              <a:fillRect/>
            </a:stretch>
          </p:blipFill>
          <p:spPr>
            <a:xfrm>
              <a:off x="5542238" y="586095"/>
              <a:ext cx="962520" cy="1277528"/>
            </a:xfrm>
            <a:prstGeom prst="rect">
              <a:avLst/>
            </a:prstGeom>
          </p:spPr>
        </p:pic>
        <p:sp>
          <p:nvSpPr>
            <p:cNvPr id="5" name="Textfeld 4">
              <a:extLst>
                <a:ext uri="{FF2B5EF4-FFF2-40B4-BE49-F238E27FC236}">
                  <a16:creationId xmlns:a16="http://schemas.microsoft.com/office/drawing/2014/main" id="{9B014498-12E5-2431-1D3F-D42E0B1CB69D}"/>
                </a:ext>
              </a:extLst>
            </p:cNvPr>
            <p:cNvSpPr txBox="1"/>
            <p:nvPr/>
          </p:nvSpPr>
          <p:spPr>
            <a:xfrm rot="20668472">
              <a:off x="5203010" y="902767"/>
              <a:ext cx="1508180" cy="495426"/>
            </a:xfrm>
            <a:prstGeom prst="rect">
              <a:avLst/>
            </a:prstGeom>
            <a:noFill/>
          </p:spPr>
          <p:txBody>
            <a:bodyPr wrap="square">
              <a:spAutoFit/>
            </a:bodyPr>
            <a:lstStyle/>
            <a:p>
              <a:pPr algn="ctr">
                <a:lnSpc>
                  <a:spcPct val="80000"/>
                </a:lnSpc>
              </a:pPr>
              <a:r>
                <a:rPr lang="de-CH" sz="1400" b="1" kern="1000" spc="80" dirty="0">
                  <a:solidFill>
                    <a:schemeClr val="bg1"/>
                  </a:solidFill>
                  <a:latin typeface="Abhaya Libre" panose="02000503000000000000" pitchFamily="2" charset="77"/>
                  <a:cs typeface="Abhaya Libre" panose="02000503000000000000" pitchFamily="2" charset="77"/>
                </a:rPr>
                <a:t>ALLIANZ-</a:t>
              </a:r>
            </a:p>
            <a:p>
              <a:pPr algn="ctr">
                <a:lnSpc>
                  <a:spcPct val="80000"/>
                </a:lnSpc>
              </a:pPr>
              <a:r>
                <a:rPr lang="de-CH" sz="1400" b="1" kern="1000" spc="80" dirty="0">
                  <a:solidFill>
                    <a:schemeClr val="bg1"/>
                  </a:solidFill>
                  <a:effectLst/>
                  <a:latin typeface="Abhaya Libre" panose="02000503000000000000" pitchFamily="2" charset="77"/>
                  <a:cs typeface="Abhaya Libre" panose="02000503000000000000" pitchFamily="2" charset="77"/>
                </a:rPr>
                <a:t>GEB</a:t>
              </a:r>
              <a:r>
                <a:rPr lang="de-CH" sz="1400" b="1" kern="1000" spc="80" dirty="0">
                  <a:solidFill>
                    <a:schemeClr val="bg1"/>
                  </a:solidFill>
                  <a:latin typeface="Abhaya Libre" panose="02000503000000000000" pitchFamily="2" charset="77"/>
                  <a:cs typeface="Abhaya Libre" panose="02000503000000000000" pitchFamily="2" charset="77"/>
                </a:rPr>
                <a:t>ETSWOCHE</a:t>
              </a:r>
            </a:p>
            <a:p>
              <a:pPr algn="ctr">
                <a:lnSpc>
                  <a:spcPct val="80000"/>
                </a:lnSpc>
              </a:pPr>
              <a:r>
                <a:rPr lang="de-CH" sz="1100" b="1" kern="1000" spc="60" dirty="0">
                  <a:solidFill>
                    <a:schemeClr val="bg1"/>
                  </a:solidFill>
                  <a:effectLst/>
                  <a:latin typeface="Abhaya Libre" panose="02000503000000000000" pitchFamily="2" charset="77"/>
                  <a:cs typeface="Abhaya Libre" panose="02000503000000000000" pitchFamily="2" charset="77"/>
                </a:rPr>
                <a:t>11. – 18. JANUAR 2026</a:t>
              </a:r>
              <a:endParaRPr lang="de-CH" sz="1100" kern="1000" spc="60" dirty="0">
                <a:solidFill>
                  <a:schemeClr val="bg1"/>
                </a:solidFill>
                <a:effectLst/>
                <a:latin typeface="Abhaya Libre" panose="02000503000000000000" pitchFamily="2" charset="77"/>
              </a:endParaRPr>
            </a:p>
          </p:txBody>
        </p:sp>
      </p:grpSp>
      <p:sp>
        <p:nvSpPr>
          <p:cNvPr id="7" name="Textfeld 6">
            <a:extLst>
              <a:ext uri="{FF2B5EF4-FFF2-40B4-BE49-F238E27FC236}">
                <a16:creationId xmlns:a16="http://schemas.microsoft.com/office/drawing/2014/main" id="{56859855-A6CA-331C-F37D-8E53F25CD6EA}"/>
              </a:ext>
            </a:extLst>
          </p:cNvPr>
          <p:cNvSpPr txBox="1"/>
          <p:nvPr/>
        </p:nvSpPr>
        <p:spPr>
          <a:xfrm>
            <a:off x="6626145" y="3859131"/>
            <a:ext cx="5093799" cy="2850780"/>
          </a:xfrm>
          <a:prstGeom prst="rect">
            <a:avLst/>
          </a:prstGeom>
          <a:noFill/>
        </p:spPr>
        <p:txBody>
          <a:bodyPr wrap="square" rtlCol="0">
            <a:spAutoFit/>
          </a:bodyPr>
          <a:lstStyle/>
          <a:p>
            <a:pPr algn="ctr">
              <a:lnSpc>
                <a:spcPct val="70000"/>
              </a:lnSpc>
            </a:pPr>
            <a:r>
              <a:rPr lang="de-DE" sz="84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t>GOTT IST</a:t>
            </a:r>
            <a:br>
              <a:rPr lang="de-DE" sz="66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br>
            <a:r>
              <a:rPr lang="de-DE" sz="15000" b="1" spc="160" dirty="0">
                <a:solidFill>
                  <a:srgbClr val="F6F1E7"/>
                </a:solidFill>
                <a:latin typeface="Abhaya Libre" panose="02000503000000000000" pitchFamily="2" charset="77"/>
                <a:ea typeface="Open Sans Semibold" panose="020B0706030804020204" pitchFamily="34" charset="0"/>
                <a:cs typeface="Abhaya Libre" panose="02000503000000000000" pitchFamily="2" charset="77"/>
              </a:rPr>
              <a:t>TREU</a:t>
            </a:r>
          </a:p>
        </p:txBody>
      </p:sp>
    </p:spTree>
    <p:extLst>
      <p:ext uri="{BB962C8B-B14F-4D97-AF65-F5344CB8AC3E}">
        <p14:creationId xmlns:p14="http://schemas.microsoft.com/office/powerpoint/2010/main" val="138595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BC49832-7C7A-0DAF-4C15-CF8DDA4B60FC}"/>
              </a:ext>
            </a:extLst>
          </p:cNvPr>
          <p:cNvSpPr txBox="1"/>
          <p:nvPr/>
        </p:nvSpPr>
        <p:spPr>
          <a:xfrm>
            <a:off x="2330690" y="2012932"/>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Lebensquell Wasser</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für den Jemen</a:t>
            </a:r>
          </a:p>
        </p:txBody>
      </p:sp>
      <p:grpSp>
        <p:nvGrpSpPr>
          <p:cNvPr id="12" name="Gruppieren 11">
            <a:extLst>
              <a:ext uri="{FF2B5EF4-FFF2-40B4-BE49-F238E27FC236}">
                <a16:creationId xmlns:a16="http://schemas.microsoft.com/office/drawing/2014/main" id="{E795B5B6-8F04-144B-3084-D3703EEC08B9}"/>
              </a:ext>
            </a:extLst>
          </p:cNvPr>
          <p:cNvGrpSpPr/>
          <p:nvPr/>
        </p:nvGrpSpPr>
        <p:grpSpPr>
          <a:xfrm>
            <a:off x="6439074" y="264967"/>
            <a:ext cx="1508180" cy="1422664"/>
            <a:chOff x="6439074" y="264967"/>
            <a:chExt cx="1508180" cy="1422664"/>
          </a:xfrm>
        </p:grpSpPr>
        <p:sp>
          <p:nvSpPr>
            <p:cNvPr id="8" name="Oval 7">
              <a:extLst>
                <a:ext uri="{FF2B5EF4-FFF2-40B4-BE49-F238E27FC236}">
                  <a16:creationId xmlns:a16="http://schemas.microsoft.com/office/drawing/2014/main" id="{2E6667DF-2022-1ACC-51EE-C7077FEE005D}"/>
                </a:ext>
              </a:extLst>
            </p:cNvPr>
            <p:cNvSpPr/>
            <p:nvPr/>
          </p:nvSpPr>
          <p:spPr>
            <a:xfrm>
              <a:off x="6484696" y="264967"/>
              <a:ext cx="1422664" cy="1422664"/>
            </a:xfrm>
            <a:prstGeom prst="ellipse">
              <a:avLst/>
            </a:prstGeom>
            <a:solidFill>
              <a:srgbClr val="5C9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9" name="Grafik 8">
              <a:extLst>
                <a:ext uri="{FF2B5EF4-FFF2-40B4-BE49-F238E27FC236}">
                  <a16:creationId xmlns:a16="http://schemas.microsoft.com/office/drawing/2014/main" id="{11878E9D-9EFB-DA15-07CA-A0DE122520F3}"/>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0" name="Textfeld 9">
              <a:extLst>
                <a:ext uri="{FF2B5EF4-FFF2-40B4-BE49-F238E27FC236}">
                  <a16:creationId xmlns:a16="http://schemas.microsoft.com/office/drawing/2014/main" id="{8BE1D0F5-862C-0716-D772-C5F1E44A3139}"/>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3</a:t>
              </a:r>
              <a:endParaRPr lang="de-CH" sz="2000" kern="1000" spc="80" dirty="0">
                <a:solidFill>
                  <a:schemeClr val="bg1"/>
                </a:solidFill>
                <a:effectLst/>
                <a:latin typeface="Abhaya Libre" panose="02000503000000000000" pitchFamily="2" charset="77"/>
              </a:endParaRPr>
            </a:p>
          </p:txBody>
        </p:sp>
      </p:grpSp>
      <p:sp>
        <p:nvSpPr>
          <p:cNvPr id="3" name="Textfeld 2">
            <a:extLst>
              <a:ext uri="{FF2B5EF4-FFF2-40B4-BE49-F238E27FC236}">
                <a16:creationId xmlns:a16="http://schemas.microsoft.com/office/drawing/2014/main" id="{12D481C8-54C6-6926-730C-A65C60D2A445}"/>
              </a:ext>
            </a:extLst>
          </p:cNvPr>
          <p:cNvSpPr txBox="1"/>
          <p:nvPr/>
        </p:nvSpPr>
        <p:spPr>
          <a:xfrm>
            <a:off x="2712075" y="3655365"/>
            <a:ext cx="5934835" cy="2554545"/>
          </a:xfrm>
          <a:prstGeom prst="rect">
            <a:avLst/>
          </a:prstGeom>
          <a:noFill/>
        </p:spPr>
        <p:txBody>
          <a:bodyPr wrap="square" rtlCol="0">
            <a:spAutoFit/>
          </a:bodyPr>
          <a:lstStyle/>
          <a:p>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Der Projektfonds «Igive2Help» ist eine Herzensangelegenheit der </a:t>
            </a:r>
            <a:r>
              <a:rPr lang="de-CH" sz="2000" b="1"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Arbeitsgemeinschaft Interaction der SEA</a:t>
            </a:r>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 Jedes Jahr ermöglicht sie damit 15 bis 25 gezielte Hilfsprojekte ihrer Mitgliedsorganisationen. Eines davon ist das Projekt von </a:t>
            </a:r>
            <a:r>
              <a:rPr lang="de-CH" sz="2000" dirty="0" err="1">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Anugerah</a:t>
            </a:r>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 im Jemen – ein Land, das seit 2014 von einem verheerenden Bürgerkrieg geprägt ist.</a:t>
            </a:r>
          </a:p>
        </p:txBody>
      </p:sp>
      <p:sp>
        <p:nvSpPr>
          <p:cNvPr id="4" name="Oval 7">
            <a:extLst>
              <a:ext uri="{FF2B5EF4-FFF2-40B4-BE49-F238E27FC236}">
                <a16:creationId xmlns:a16="http://schemas.microsoft.com/office/drawing/2014/main" id="{C07848D8-2B86-AFFC-995D-C019A43B68B1}"/>
              </a:ext>
            </a:extLst>
          </p:cNvPr>
          <p:cNvSpPr/>
          <p:nvPr/>
        </p:nvSpPr>
        <p:spPr>
          <a:xfrm>
            <a:off x="8741665" y="3429000"/>
            <a:ext cx="3132000" cy="3140625"/>
          </a:xfrm>
          <a:prstGeom prst="ellipse">
            <a:avLst/>
          </a:prstGeom>
          <a:blipFill>
            <a:blip r:embed="rId4">
              <a:extLst>
                <a:ext uri="{28A0092B-C50C-407E-A947-70E740481C1C}">
                  <a14:useLocalDpi xmlns:a14="http://schemas.microsoft.com/office/drawing/2010/main" val="0"/>
                </a:ext>
              </a:extLst>
            </a:blip>
            <a:stretch>
              <a:fillRect l="-29311" r="-293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dirty="0">
              <a:ln>
                <a:solidFill>
                  <a:srgbClr val="7F7B6C"/>
                </a:solidFill>
              </a:ln>
            </a:endParaRPr>
          </a:p>
        </p:txBody>
      </p:sp>
    </p:spTree>
    <p:extLst>
      <p:ext uri="{BB962C8B-B14F-4D97-AF65-F5344CB8AC3E}">
        <p14:creationId xmlns:p14="http://schemas.microsoft.com/office/powerpoint/2010/main" val="212884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A181-8D2C-799C-545B-75234C48377D}"/>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FF5FA37A-4DFA-2ACF-16A9-07E940F0C5F7}"/>
              </a:ext>
            </a:extLst>
          </p:cNvPr>
          <p:cNvSpPr txBox="1"/>
          <p:nvPr/>
        </p:nvSpPr>
        <p:spPr>
          <a:xfrm>
            <a:off x="2618918" y="3649361"/>
            <a:ext cx="9438970" cy="2554545"/>
          </a:xfrm>
          <a:prstGeom prst="rect">
            <a:avLst/>
          </a:prstGeom>
          <a:noFill/>
        </p:spPr>
        <p:txBody>
          <a:bodyPr wrap="square" rtlCol="0">
            <a:spAutoFit/>
          </a:bodyPr>
          <a:lstStyle/>
          <a:p>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Dieser Krieg hat nicht nur Menschenleben ausgelöscht, sondern auch die lebenswichtige Wasserversorgung schwer getroffen: Wasseranlagen wurden gezielt zerstört oder konnten nicht mehr instandgehalten werden. Vor allem im ohnehin wasserarmen Hochland des Jemens ist die Situation dramatisch.</a:t>
            </a:r>
          </a:p>
          <a:p>
            <a:endPar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endParaRPr>
          </a:p>
          <a:p>
            <a:r>
              <a:rPr lang="de-CH" sz="2000" dirty="0">
                <a:solidFill>
                  <a:schemeClr val="tx1">
                    <a:lumMod val="85000"/>
                    <a:lumOff val="15000"/>
                  </a:schemeClr>
                </a:solidFill>
                <a:latin typeface="Nunito Sans Normal" pitchFamily="2" charset="77"/>
                <a:ea typeface="Open Sans Light" panose="020B0306030504020204" pitchFamily="34" charset="0"/>
                <a:cs typeface="Open Sans Light" panose="020B0306030504020204" pitchFamily="34" charset="0"/>
              </a:rPr>
              <a:t>Das Projekt fördert den Bau von Regenwasser-Sammelsystemen und vermittelt lebenswichtige Schulungen zu Wasser, Hygiene und sanitären Einrichtungen – kurz WASH. Dies verbessert nachhaltig die Lebensbedingungen vor Ort.</a:t>
            </a:r>
          </a:p>
        </p:txBody>
      </p:sp>
      <p:grpSp>
        <p:nvGrpSpPr>
          <p:cNvPr id="5" name="Gruppieren 4">
            <a:extLst>
              <a:ext uri="{FF2B5EF4-FFF2-40B4-BE49-F238E27FC236}">
                <a16:creationId xmlns:a16="http://schemas.microsoft.com/office/drawing/2014/main" id="{E870992D-3076-886C-827E-AC06F4A8B94A}"/>
              </a:ext>
            </a:extLst>
          </p:cNvPr>
          <p:cNvGrpSpPr/>
          <p:nvPr/>
        </p:nvGrpSpPr>
        <p:grpSpPr>
          <a:xfrm>
            <a:off x="6439074" y="264967"/>
            <a:ext cx="1508180" cy="1422664"/>
            <a:chOff x="6439074" y="264967"/>
            <a:chExt cx="1508180" cy="1422664"/>
          </a:xfrm>
        </p:grpSpPr>
        <p:sp>
          <p:nvSpPr>
            <p:cNvPr id="7" name="Oval 6">
              <a:extLst>
                <a:ext uri="{FF2B5EF4-FFF2-40B4-BE49-F238E27FC236}">
                  <a16:creationId xmlns:a16="http://schemas.microsoft.com/office/drawing/2014/main" id="{5C92FBB8-B074-F631-E9E4-B863C6B66B88}"/>
                </a:ext>
              </a:extLst>
            </p:cNvPr>
            <p:cNvSpPr/>
            <p:nvPr/>
          </p:nvSpPr>
          <p:spPr>
            <a:xfrm>
              <a:off x="6484696" y="264967"/>
              <a:ext cx="1422664" cy="1422664"/>
            </a:xfrm>
            <a:prstGeom prst="ellipse">
              <a:avLst/>
            </a:prstGeom>
            <a:solidFill>
              <a:srgbClr val="5C9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11" name="Grafik 10">
              <a:extLst>
                <a:ext uri="{FF2B5EF4-FFF2-40B4-BE49-F238E27FC236}">
                  <a16:creationId xmlns:a16="http://schemas.microsoft.com/office/drawing/2014/main" id="{87080D32-E453-25B2-0E49-117ADC575AA8}"/>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2" name="Textfeld 11">
              <a:extLst>
                <a:ext uri="{FF2B5EF4-FFF2-40B4-BE49-F238E27FC236}">
                  <a16:creationId xmlns:a16="http://schemas.microsoft.com/office/drawing/2014/main" id="{26517AB9-62E7-8BAF-B6BD-657D79D4C740}"/>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3</a:t>
              </a:r>
              <a:endParaRPr lang="de-CH" sz="2000" kern="1000" spc="80" dirty="0">
                <a:solidFill>
                  <a:schemeClr val="bg1"/>
                </a:solidFill>
                <a:effectLst/>
                <a:latin typeface="Abhaya Libre" panose="02000503000000000000" pitchFamily="2" charset="77"/>
              </a:endParaRPr>
            </a:p>
          </p:txBody>
        </p:sp>
      </p:grpSp>
      <p:sp>
        <p:nvSpPr>
          <p:cNvPr id="13" name="Textfeld 12">
            <a:extLst>
              <a:ext uri="{FF2B5EF4-FFF2-40B4-BE49-F238E27FC236}">
                <a16:creationId xmlns:a16="http://schemas.microsoft.com/office/drawing/2014/main" id="{5B810855-0814-0C01-B3E8-95D620C9E1CF}"/>
              </a:ext>
            </a:extLst>
          </p:cNvPr>
          <p:cNvSpPr txBox="1"/>
          <p:nvPr/>
        </p:nvSpPr>
        <p:spPr>
          <a:xfrm>
            <a:off x="2330690" y="2012932"/>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Lebensquell Wasser</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für den Jemen</a:t>
            </a:r>
          </a:p>
        </p:txBody>
      </p:sp>
    </p:spTree>
    <p:extLst>
      <p:ext uri="{BB962C8B-B14F-4D97-AF65-F5344CB8AC3E}">
        <p14:creationId xmlns:p14="http://schemas.microsoft.com/office/powerpoint/2010/main" val="237533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88A23-A464-0CC9-921B-B600C6327448}"/>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7338E104-7842-47FE-2D00-1D92096F374E}"/>
              </a:ext>
            </a:extLst>
          </p:cNvPr>
          <p:cNvSpPr txBox="1"/>
          <p:nvPr/>
        </p:nvSpPr>
        <p:spPr>
          <a:xfrm>
            <a:off x="2767584" y="3481216"/>
            <a:ext cx="9279176" cy="1015663"/>
          </a:xfrm>
          <a:prstGeom prst="rect">
            <a:avLst/>
          </a:prstGeom>
          <a:noFill/>
        </p:spPr>
        <p:txBody>
          <a:bodyPr wrap="square" rtlCol="0">
            <a:spAutoFit/>
          </a:bodyPr>
          <a:lstStyle/>
          <a:p>
            <a:r>
              <a:rPr lang="de-CH" sz="2000" b="1" dirty="0">
                <a:solidFill>
                  <a:srgbClr val="5C967E"/>
                </a:solidFill>
                <a:latin typeface="Nunito Sans Normal" pitchFamily="2" charset="77"/>
                <a:cs typeface="Abhaya Libre" panose="02000503000000000000" pitchFamily="2" charset="77"/>
              </a:rPr>
              <a:t>Mit Ihrer Spende helfen Sie mit, dass in diesem Jahr 140 Familien besseren Zugang zu sauberem Trinkwasser erhalten. Dies bedeutet Gesundheit, mehr Sicherheit und bessere Chancen für Kinder, regelmässig zur Schule zu gehen.</a:t>
            </a:r>
          </a:p>
        </p:txBody>
      </p:sp>
      <p:pic>
        <p:nvPicPr>
          <p:cNvPr id="4" name="Grafik 3">
            <a:extLst>
              <a:ext uri="{FF2B5EF4-FFF2-40B4-BE49-F238E27FC236}">
                <a16:creationId xmlns:a16="http://schemas.microsoft.com/office/drawing/2014/main" id="{6D447A77-5A06-D433-FE0B-EC77DA7FE4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99631" y="4793873"/>
            <a:ext cx="4029568" cy="1798003"/>
          </a:xfrm>
          <a:prstGeom prst="rect">
            <a:avLst/>
          </a:prstGeom>
        </p:spPr>
      </p:pic>
      <p:sp>
        <p:nvSpPr>
          <p:cNvPr id="5" name="Textfeld 4">
            <a:extLst>
              <a:ext uri="{FF2B5EF4-FFF2-40B4-BE49-F238E27FC236}">
                <a16:creationId xmlns:a16="http://schemas.microsoft.com/office/drawing/2014/main" id="{4F9DA116-AF12-4BAF-0593-B80B90A08B18}"/>
              </a:ext>
            </a:extLst>
          </p:cNvPr>
          <p:cNvSpPr txBox="1"/>
          <p:nvPr/>
        </p:nvSpPr>
        <p:spPr>
          <a:xfrm>
            <a:off x="7542266" y="5172123"/>
            <a:ext cx="4136279" cy="923330"/>
          </a:xfrm>
          <a:prstGeom prst="rect">
            <a:avLst/>
          </a:prstGeom>
          <a:noFill/>
        </p:spPr>
        <p:txBody>
          <a:bodyPr wrap="square">
            <a:spAutoFit/>
          </a:bodyPr>
          <a:lstStyle/>
          <a:p>
            <a:pPr algn="ctr"/>
            <a:r>
              <a:rPr lang="de-DE" sz="1800" b="1" dirty="0">
                <a:solidFill>
                  <a:schemeClr val="tx1">
                    <a:lumMod val="95000"/>
                    <a:lumOff val="5000"/>
                  </a:schemeClr>
                </a:solidFill>
                <a:latin typeface="Nunito Sans Normal" pitchFamily="2" charset="77"/>
                <a:ea typeface="Open Sans Light" panose="020B0306030504020204" pitchFamily="34" charset="0"/>
                <a:cs typeface="Open Sans Light" panose="020B0306030504020204" pitchFamily="34" charset="0"/>
              </a:rPr>
              <a:t>Herzlichen Dank!</a:t>
            </a:r>
          </a:p>
          <a:p>
            <a:pPr algn="ctr"/>
            <a:r>
              <a:rPr lang="de-DE" sz="1800" b="1" dirty="0">
                <a:solidFill>
                  <a:srgbClr val="5C967E"/>
                </a:solidFill>
                <a:latin typeface="Nunito Sans Normal" pitchFamily="2" charset="77"/>
                <a:ea typeface="Open Sans Semibold" panose="020B0606030504020204" pitchFamily="34" charset="0"/>
                <a:cs typeface="Open Sans Semibold" panose="020B0606030504020204" pitchFamily="34" charset="0"/>
              </a:rPr>
              <a:t>interaction-</a:t>
            </a:r>
            <a:r>
              <a:rPr lang="de-DE" sz="1800" b="1" dirty="0" err="1">
                <a:solidFill>
                  <a:srgbClr val="5C967E"/>
                </a:solidFill>
                <a:latin typeface="Nunito Sans Normal" pitchFamily="2" charset="77"/>
                <a:ea typeface="Open Sans Semibold" panose="020B0606030504020204" pitchFamily="34" charset="0"/>
                <a:cs typeface="Open Sans Semibold" panose="020B0606030504020204" pitchFamily="34" charset="0"/>
              </a:rPr>
              <a:t>schweiz.ch</a:t>
            </a:r>
            <a:r>
              <a:rPr lang="de-DE" sz="1800" b="1" dirty="0">
                <a:solidFill>
                  <a:srgbClr val="5C967E"/>
                </a:solidFill>
                <a:latin typeface="Nunito Sans Normal" pitchFamily="2" charset="77"/>
                <a:ea typeface="Open Sans Semibold" panose="020B0606030504020204" pitchFamily="34" charset="0"/>
                <a:cs typeface="Open Sans Semibold" panose="020B0606030504020204" pitchFamily="34" charset="0"/>
              </a:rPr>
              <a:t>/</a:t>
            </a:r>
            <a:br>
              <a:rPr lang="de-DE" sz="1800" b="1" dirty="0">
                <a:solidFill>
                  <a:srgbClr val="5C967E"/>
                </a:solidFill>
                <a:latin typeface="Nunito Sans Normal" pitchFamily="2" charset="77"/>
                <a:ea typeface="Open Sans Semibold" panose="020B0606030504020204" pitchFamily="34" charset="0"/>
                <a:cs typeface="Open Sans Semibold" panose="020B0606030504020204" pitchFamily="34" charset="0"/>
              </a:rPr>
            </a:br>
            <a:r>
              <a:rPr lang="de-DE" sz="1800" b="1" dirty="0">
                <a:solidFill>
                  <a:srgbClr val="5C967E"/>
                </a:solidFill>
                <a:latin typeface="Nunito Sans Normal" pitchFamily="2" charset="77"/>
                <a:ea typeface="Open Sans Semibold" panose="020B0606030504020204" pitchFamily="34" charset="0"/>
                <a:cs typeface="Open Sans Semibold" panose="020B0606030504020204" pitchFamily="34" charset="0"/>
              </a:rPr>
              <a:t>projektfonds-igive2help</a:t>
            </a:r>
          </a:p>
        </p:txBody>
      </p:sp>
      <p:grpSp>
        <p:nvGrpSpPr>
          <p:cNvPr id="8" name="Gruppieren 7">
            <a:extLst>
              <a:ext uri="{FF2B5EF4-FFF2-40B4-BE49-F238E27FC236}">
                <a16:creationId xmlns:a16="http://schemas.microsoft.com/office/drawing/2014/main" id="{A005CAA2-EB98-7D55-9DAF-42A4B0A58AF9}"/>
              </a:ext>
            </a:extLst>
          </p:cNvPr>
          <p:cNvGrpSpPr/>
          <p:nvPr/>
        </p:nvGrpSpPr>
        <p:grpSpPr>
          <a:xfrm>
            <a:off x="6439074" y="264967"/>
            <a:ext cx="1508180" cy="1422664"/>
            <a:chOff x="6439074" y="264967"/>
            <a:chExt cx="1508180" cy="1422664"/>
          </a:xfrm>
        </p:grpSpPr>
        <p:sp>
          <p:nvSpPr>
            <p:cNvPr id="9" name="Oval 8">
              <a:extLst>
                <a:ext uri="{FF2B5EF4-FFF2-40B4-BE49-F238E27FC236}">
                  <a16:creationId xmlns:a16="http://schemas.microsoft.com/office/drawing/2014/main" id="{EE9152FB-AFF0-24DB-AAE9-14047EB61DC7}"/>
                </a:ext>
              </a:extLst>
            </p:cNvPr>
            <p:cNvSpPr/>
            <p:nvPr/>
          </p:nvSpPr>
          <p:spPr>
            <a:xfrm>
              <a:off x="6484696" y="264967"/>
              <a:ext cx="1422664" cy="1422664"/>
            </a:xfrm>
            <a:prstGeom prst="ellipse">
              <a:avLst/>
            </a:prstGeom>
            <a:solidFill>
              <a:srgbClr val="5C9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4A8282"/>
                </a:highlight>
              </a:endParaRPr>
            </a:p>
          </p:txBody>
        </p:sp>
        <p:pic>
          <p:nvPicPr>
            <p:cNvPr id="10" name="Grafik 9">
              <a:extLst>
                <a:ext uri="{FF2B5EF4-FFF2-40B4-BE49-F238E27FC236}">
                  <a16:creationId xmlns:a16="http://schemas.microsoft.com/office/drawing/2014/main" id="{BC470135-E0CE-33E2-6826-4BDA170BDAD5}"/>
                </a:ext>
              </a:extLst>
            </p:cNvPr>
            <p:cNvPicPr>
              <a:picLocks noChangeAspect="1"/>
            </p:cNvPicPr>
            <p:nvPr/>
          </p:nvPicPr>
          <p:blipFill>
            <a:blip r:embed="rId3"/>
            <a:stretch>
              <a:fillRect/>
            </a:stretch>
          </p:blipFill>
          <p:spPr>
            <a:xfrm>
              <a:off x="6813290" y="406762"/>
              <a:ext cx="861064" cy="1142867"/>
            </a:xfrm>
            <a:prstGeom prst="rect">
              <a:avLst/>
            </a:prstGeom>
          </p:spPr>
        </p:pic>
        <p:sp>
          <p:nvSpPr>
            <p:cNvPr id="15" name="Textfeld 14">
              <a:extLst>
                <a:ext uri="{FF2B5EF4-FFF2-40B4-BE49-F238E27FC236}">
                  <a16:creationId xmlns:a16="http://schemas.microsoft.com/office/drawing/2014/main" id="{570FB5C1-9604-900A-A8FE-0F4B5822561E}"/>
                </a:ext>
              </a:extLst>
            </p:cNvPr>
            <p:cNvSpPr txBox="1"/>
            <p:nvPr/>
          </p:nvSpPr>
          <p:spPr>
            <a:xfrm rot="20668472">
              <a:off x="6439074" y="742152"/>
              <a:ext cx="1508180" cy="353943"/>
            </a:xfrm>
            <a:prstGeom prst="rect">
              <a:avLst/>
            </a:prstGeom>
            <a:noFill/>
          </p:spPr>
          <p:txBody>
            <a:bodyPr wrap="square">
              <a:spAutoFit/>
            </a:bodyPr>
            <a:lstStyle/>
            <a:p>
              <a:pPr algn="ctr">
                <a:lnSpc>
                  <a:spcPct val="80000"/>
                </a:lnSpc>
              </a:pPr>
              <a:r>
                <a:rPr lang="de-CH" sz="2000" kern="1000" spc="80" dirty="0">
                  <a:solidFill>
                    <a:schemeClr val="bg1"/>
                  </a:solidFill>
                  <a:effectLst/>
                  <a:latin typeface="Abhaya Libre" panose="02000503000000000000" pitchFamily="2" charset="77"/>
                  <a:cs typeface="Abhaya Libre" panose="02000503000000000000" pitchFamily="2" charset="77"/>
                </a:rPr>
                <a:t>PROJEKT 3</a:t>
              </a:r>
              <a:endParaRPr lang="de-CH" sz="2000" kern="1000" spc="80" dirty="0">
                <a:solidFill>
                  <a:schemeClr val="bg1"/>
                </a:solidFill>
                <a:effectLst/>
                <a:latin typeface="Abhaya Libre" panose="02000503000000000000" pitchFamily="2" charset="77"/>
              </a:endParaRPr>
            </a:p>
          </p:txBody>
        </p:sp>
      </p:grpSp>
      <p:sp>
        <p:nvSpPr>
          <p:cNvPr id="16" name="Textfeld 15">
            <a:extLst>
              <a:ext uri="{FF2B5EF4-FFF2-40B4-BE49-F238E27FC236}">
                <a16:creationId xmlns:a16="http://schemas.microsoft.com/office/drawing/2014/main" id="{AB813BF2-3013-F878-A39B-C2A1313E0847}"/>
              </a:ext>
            </a:extLst>
          </p:cNvPr>
          <p:cNvSpPr txBox="1"/>
          <p:nvPr/>
        </p:nvSpPr>
        <p:spPr>
          <a:xfrm>
            <a:off x="2330690" y="2012932"/>
            <a:ext cx="9861310" cy="1311128"/>
          </a:xfrm>
          <a:prstGeom prst="rect">
            <a:avLst/>
          </a:prstGeom>
          <a:noFill/>
        </p:spPr>
        <p:txBody>
          <a:bodyPr wrap="square" rtlCol="0">
            <a:spAutoFit/>
          </a:bodyPr>
          <a:lstStyle/>
          <a:p>
            <a:pPr algn="ctr">
              <a:lnSpc>
                <a:spcPct val="80000"/>
              </a:lnSpc>
            </a:pP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Lebensquell Wasser</a:t>
            </a:r>
            <a:b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br>
            <a:r>
              <a:rPr lang="de-DE" sz="4800" b="1" spc="160" dirty="0">
                <a:solidFill>
                  <a:schemeClr val="tx1">
                    <a:lumMod val="85000"/>
                    <a:lumOff val="15000"/>
                  </a:schemeClr>
                </a:solidFill>
                <a:latin typeface="Abhaya Libre" panose="02000503000000000000" pitchFamily="2" charset="77"/>
                <a:ea typeface="Open Sans Semibold" panose="020B0706030804020204" pitchFamily="34" charset="0"/>
                <a:cs typeface="Abhaya Libre" panose="02000503000000000000" pitchFamily="2" charset="77"/>
              </a:rPr>
              <a:t>für den Jemen</a:t>
            </a:r>
          </a:p>
        </p:txBody>
      </p:sp>
    </p:spTree>
    <p:extLst>
      <p:ext uri="{BB962C8B-B14F-4D97-AF65-F5344CB8AC3E}">
        <p14:creationId xmlns:p14="http://schemas.microsoft.com/office/powerpoint/2010/main" val="38145148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Gelb">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D85A4D44630F942A54B8591AA5FC0DD" ma:contentTypeVersion="20" ma:contentTypeDescription="Ein neues Dokument erstellen." ma:contentTypeScope="" ma:versionID="ee021ae3d7c4bf6e5ffcf6e5a9a550d3">
  <xsd:schema xmlns:xsd="http://www.w3.org/2001/XMLSchema" xmlns:xs="http://www.w3.org/2001/XMLSchema" xmlns:p="http://schemas.microsoft.com/office/2006/metadata/properties" xmlns:ns2="0867fed2-0fe1-4fd8-a119-e39e0a0a4aa0" xmlns:ns3="02ba532d-f180-4f8f-872c-99e32e6fc8fa" targetNamespace="http://schemas.microsoft.com/office/2006/metadata/properties" ma:root="true" ma:fieldsID="edcef4819ccde3196b316befa663f660" ns2:_="" ns3:_="">
    <xsd:import namespace="0867fed2-0fe1-4fd8-a119-e39e0a0a4aa0"/>
    <xsd:import namespace="02ba532d-f180-4f8f-872c-99e32e6fc8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3:TaxCatchAll" minOccurs="0"/>
                <xsd:element ref="ns2:lcf76f155ced4ddcb4097134ff3c332f"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7fed2-0fe1-4fd8-a119-e39e0a0a4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d8343e44-f747-4201-bfe2-a13ad0dbe31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ba532d-f180-4f8f-872c-99e32e6fc8fa"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6c1eccb9-f7e9-4296-956e-c7f7996e5df9}" ma:internalName="TaxCatchAll" ma:showField="CatchAllData" ma:web="02ba532d-f180-4f8f-872c-99e32e6fc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ba532d-f180-4f8f-872c-99e32e6fc8fa" xsi:nil="true"/>
    <lcf76f155ced4ddcb4097134ff3c332f xmlns="0867fed2-0fe1-4fd8-a119-e39e0a0a4aa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FC3EA-F0CA-4ECF-A996-976446C66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7fed2-0fe1-4fd8-a119-e39e0a0a4aa0"/>
    <ds:schemaRef ds:uri="02ba532d-f180-4f8f-872c-99e32e6fc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DF4630-25C3-4DB8-8C11-F07DBD4B589D}">
  <ds:schemaRefs>
    <ds:schemaRef ds:uri="http://purl.org/dc/elements/1.1/"/>
    <ds:schemaRef ds:uri="http://www.w3.org/XML/1998/namespace"/>
    <ds:schemaRef ds:uri="http://schemas.openxmlformats.org/package/2006/metadata/core-properties"/>
    <ds:schemaRef ds:uri="http://schemas.microsoft.com/office/2006/documentManagement/types"/>
    <ds:schemaRef ds:uri="0867fed2-0fe1-4fd8-a119-e39e0a0a4aa0"/>
    <ds:schemaRef ds:uri="02ba532d-f180-4f8f-872c-99e32e6fc8fa"/>
    <ds:schemaRef ds:uri="http://schemas.microsoft.com/office/2006/metadata/properties"/>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A8BAF76-D84A-4C20-9081-2C75035AA3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206</Words>
  <Application>Microsoft Macintosh PowerPoint</Application>
  <PresentationFormat>Breitbild</PresentationFormat>
  <Paragraphs>19</Paragraphs>
  <Slides>4</Slides>
  <Notes>2</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4</vt:i4>
      </vt:variant>
    </vt:vector>
  </HeadingPairs>
  <TitlesOfParts>
    <vt:vector size="15" baseType="lpstr">
      <vt:lpstr>Abhaya Libre</vt:lpstr>
      <vt:lpstr>Aptos</vt:lpstr>
      <vt:lpstr>Arial</vt:lpstr>
      <vt:lpstr>Calibri</vt:lpstr>
      <vt:lpstr>Calibri Light</vt:lpstr>
      <vt:lpstr>Nunito Sans Normal</vt:lpstr>
      <vt:lpstr>Office</vt:lpstr>
      <vt:lpstr>Benutzerdefiniertes Design</vt:lpstr>
      <vt:lpstr>1_Benutzerdefiniertes Design</vt:lpstr>
      <vt:lpstr>2_Benutzerdefiniertes Design</vt:lpstr>
      <vt:lpstr>3_Benutzerdefiniertes Design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Roland Mürner</dc:creator>
  <cp:lastModifiedBy>Roland Mürner</cp:lastModifiedBy>
  <cp:revision>18</cp:revision>
  <dcterms:created xsi:type="dcterms:W3CDTF">2021-09-09T15:33:07Z</dcterms:created>
  <dcterms:modified xsi:type="dcterms:W3CDTF">2025-11-21T14:43:44Z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0x010100AD85A4D44630F942A54B8591AA5FC0DD</vt:lpwstr>
  </property>
  <property fmtid="{D5CDD505-2E9C-101B-9397-08002B2CF9AE}" pid="3" name="MediaServiceImageTags">
    <vt:lpwstr/>
  </property>
</Properties>
</file>