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2" r:id="rId6"/>
    <p:sldMasterId id="2147483664" r:id="rId7"/>
    <p:sldMasterId id="2147483666" r:id="rId8"/>
  </p:sldMasterIdLst>
  <p:notesMasterIdLst>
    <p:notesMasterId r:id="rId13"/>
  </p:notesMasterIdLst>
  <p:sldIdLst>
    <p:sldId id="256" r:id="rId9"/>
    <p:sldId id="268" r:id="rId10"/>
    <p:sldId id="285" r:id="rId11"/>
    <p:sldId id="26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9F45"/>
    <a:srgbClr val="BA5C47"/>
    <a:srgbClr val="528394"/>
    <a:srgbClr val="5C967E"/>
    <a:srgbClr val="F6F1E7"/>
    <a:srgbClr val="4A8282"/>
    <a:srgbClr val="009900"/>
    <a:srgbClr val="A1A65E"/>
    <a:srgbClr val="95C11E"/>
    <a:srgbClr val="ECF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22AE2-D785-C343-823A-F6F57C5364C4}" v="9" dt="2025-11-21T14:14:40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6126"/>
  </p:normalViewPr>
  <p:slideViewPr>
    <p:cSldViewPr snapToGrid="0">
      <p:cViewPr varScale="1">
        <p:scale>
          <a:sx n="208" d="100"/>
          <a:sy n="208" d="100"/>
        </p:scale>
        <p:origin x="536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and Mürner" userId="7cf5848c-f3d7-4ca5-9c60-ed855c0dd069" providerId="ADAL" clId="{070EB586-6A5F-5EF7-BE1B-09D6B19F89C2}"/>
    <pc:docChg chg="undo custSel modSld">
      <pc:chgData name="Roland Mürner" userId="7cf5848c-f3d7-4ca5-9c60-ed855c0dd069" providerId="ADAL" clId="{070EB586-6A5F-5EF7-BE1B-09D6B19F89C2}" dt="2025-11-21T14:35:58.714" v="13" actId="2711"/>
      <pc:docMkLst>
        <pc:docMk/>
      </pc:docMkLst>
      <pc:sldChg chg="addSp delSp modSp mod modClrScheme chgLayout">
        <pc:chgData name="Roland Mürner" userId="7cf5848c-f3d7-4ca5-9c60-ed855c0dd069" providerId="ADAL" clId="{070EB586-6A5F-5EF7-BE1B-09D6B19F89C2}" dt="2025-11-21T14:22:29.562" v="11" actId="700"/>
        <pc:sldMkLst>
          <pc:docMk/>
          <pc:sldMk cId="2128848866" sldId="268"/>
        </pc:sldMkLst>
        <pc:spChg chg="add del mod ord">
          <ac:chgData name="Roland Mürner" userId="7cf5848c-f3d7-4ca5-9c60-ed855c0dd069" providerId="ADAL" clId="{070EB586-6A5F-5EF7-BE1B-09D6B19F89C2}" dt="2025-11-21T14:22:29.562" v="11" actId="700"/>
          <ac:spMkLst>
            <pc:docMk/>
            <pc:sldMk cId="2128848866" sldId="268"/>
            <ac:spMk id="2" creationId="{B958283F-960C-B147-2E89-7C4ED7524E37}"/>
          </ac:spMkLst>
        </pc:spChg>
        <pc:spChg chg="add del mod ord">
          <ac:chgData name="Roland Mürner" userId="7cf5848c-f3d7-4ca5-9c60-ed855c0dd069" providerId="ADAL" clId="{070EB586-6A5F-5EF7-BE1B-09D6B19F89C2}" dt="2025-11-21T14:22:29.562" v="11" actId="700"/>
          <ac:spMkLst>
            <pc:docMk/>
            <pc:sldMk cId="2128848866" sldId="268"/>
            <ac:spMk id="5" creationId="{0DC7EDAD-7293-6280-8E39-B438F5076BA6}"/>
          </ac:spMkLst>
        </pc:spChg>
      </pc:sldChg>
      <pc:sldChg chg="modSp mod">
        <pc:chgData name="Roland Mürner" userId="7cf5848c-f3d7-4ca5-9c60-ed855c0dd069" providerId="ADAL" clId="{070EB586-6A5F-5EF7-BE1B-09D6B19F89C2}" dt="2025-11-21T14:35:58.714" v="13" actId="2711"/>
        <pc:sldMkLst>
          <pc:docMk/>
          <pc:sldMk cId="3814514849" sldId="269"/>
        </pc:sldMkLst>
        <pc:spChg chg="mod">
          <ac:chgData name="Roland Mürner" userId="7cf5848c-f3d7-4ca5-9c60-ed855c0dd069" providerId="ADAL" clId="{070EB586-6A5F-5EF7-BE1B-09D6B19F89C2}" dt="2025-11-21T14:35:58.714" v="13" actId="2711"/>
          <ac:spMkLst>
            <pc:docMk/>
            <pc:sldMk cId="3814514849" sldId="269"/>
            <ac:spMk id="5" creationId="{4F9DA116-AF12-4BAF-0593-B80B90A08B18}"/>
          </ac:spMkLst>
        </pc:spChg>
        <pc:spChg chg="mod">
          <ac:chgData name="Roland Mürner" userId="7cf5848c-f3d7-4ca5-9c60-ed855c0dd069" providerId="ADAL" clId="{070EB586-6A5F-5EF7-BE1B-09D6B19F89C2}" dt="2025-11-21T14:35:48.161" v="12" actId="113"/>
          <ac:spMkLst>
            <pc:docMk/>
            <pc:sldMk cId="3814514849" sldId="269"/>
            <ac:spMk id="7" creationId="{7338E104-7842-47FE-2D00-1D92096F374E}"/>
          </ac:spMkLst>
        </pc:spChg>
      </pc:sldChg>
      <pc:sldChg chg="addSp delSp modSp mod modClrScheme chgLayout">
        <pc:chgData name="Roland Mürner" userId="7cf5848c-f3d7-4ca5-9c60-ed855c0dd069" providerId="ADAL" clId="{070EB586-6A5F-5EF7-BE1B-09D6B19F89C2}" dt="2025-11-21T14:22:28.161" v="8" actId="700"/>
        <pc:sldMkLst>
          <pc:docMk/>
          <pc:sldMk cId="2375335510" sldId="285"/>
        </pc:sldMkLst>
        <pc:spChg chg="add del mod ord">
          <ac:chgData name="Roland Mürner" userId="7cf5848c-f3d7-4ca5-9c60-ed855c0dd069" providerId="ADAL" clId="{070EB586-6A5F-5EF7-BE1B-09D6B19F89C2}" dt="2025-11-21T14:22:28.161" v="8" actId="700"/>
          <ac:spMkLst>
            <pc:docMk/>
            <pc:sldMk cId="2375335510" sldId="285"/>
            <ac:spMk id="2" creationId="{4EB188C0-21B8-8B15-8F9D-787B3FA75CEE}"/>
          </ac:spMkLst>
        </pc:spChg>
        <pc:spChg chg="add del mod ord">
          <ac:chgData name="Roland Mürner" userId="7cf5848c-f3d7-4ca5-9c60-ed855c0dd069" providerId="ADAL" clId="{070EB586-6A5F-5EF7-BE1B-09D6B19F89C2}" dt="2025-11-21T14:22:28.161" v="8" actId="700"/>
          <ac:spMkLst>
            <pc:docMk/>
            <pc:sldMk cId="2375335510" sldId="285"/>
            <ac:spMk id="4" creationId="{23DCBE16-ECBA-6E0E-1D8F-D8028FD840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F5106-4651-A44E-A8C4-391B9119DE11}" type="datetimeFigureOut">
              <a:rPr lang="de-DE" smtClean="0"/>
              <a:t>21.11.25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BE877-2795-EA4A-9CAC-FD0CE55B71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05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BE877-2795-EA4A-9CAC-FD0CE55B711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84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DE380-3FFA-96E4-20EC-6D4AEAA05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03A7147-A3FD-9155-68F1-B8141DD55B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5B88A8E-B058-3E89-1AE6-5C8636CDE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637F8D-356B-9D40-CCB9-30E42E953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BE877-2795-EA4A-9CAC-FD0CE55B711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52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3239C-90D0-4070-A423-022F66D14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579F9-6C42-411F-B67E-81E1DE248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559E9B-08E3-4B78-BB39-7D603FA9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1961-3710-453D-BFA3-26DA7290F26A}" type="datetimeFigureOut">
              <a:rPr lang="de-CH" smtClean="0"/>
              <a:t>21.11.25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18307C-89E0-43CD-873E-909C3AF5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AAD2B8-FDD7-41C8-B04F-16E6D2A5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A8A7-0C19-4F51-AA30-1B28279CC8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8038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337-6FB0-2B3C-3EE0-1F697473A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292482-FAD2-E87C-E7D0-D32BA1E4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641D0-92DF-F425-2733-F9BD888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0D249-77BD-4068-B1DB-8C6363512E35}" type="datetimeFigureOut">
              <a:rPr lang="de-CH" smtClean="0"/>
              <a:t>21.11.25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30D09-F30F-2122-69A9-7FB993F7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176DF-365C-92CA-6D42-3DCCB2E7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F727CB-6690-451C-8327-177231B721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829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337-6FB0-2B3C-3EE0-1F697473A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292482-FAD2-E87C-E7D0-D32BA1E4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641D0-92DF-F425-2733-F9BD888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0D249-77BD-4068-B1DB-8C6363512E35}" type="datetimeFigureOut">
              <a:rPr lang="de-CH" smtClean="0"/>
              <a:t>21.11.25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30D09-F30F-2122-69A9-7FB993F7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176DF-365C-92CA-6D42-3DCCB2E7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F727CB-6690-451C-8327-177231B721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609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337-6FB0-2B3C-3EE0-1F697473A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292482-FAD2-E87C-E7D0-D32BA1E4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641D0-92DF-F425-2733-F9BD888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0D249-77BD-4068-B1DB-8C6363512E35}" type="datetimeFigureOut">
              <a:rPr lang="de-CH" smtClean="0"/>
              <a:t>21.11.25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30D09-F30F-2122-69A9-7FB993F7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176DF-365C-92CA-6D42-3DCCB2E7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F727CB-6690-451C-8327-177231B721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436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337-6FB0-2B3C-3EE0-1F697473A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292482-FAD2-E87C-E7D0-D32BA1E4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641D0-92DF-F425-2733-F9BD888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0D249-77BD-4068-B1DB-8C6363512E35}" type="datetimeFigureOut">
              <a:rPr lang="de-CH" smtClean="0"/>
              <a:t>21.11.25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30D09-F30F-2122-69A9-7FB993F7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176DF-365C-92CA-6D42-3DCCB2E7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F727CB-6690-451C-8327-177231B721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718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C09CA9D-658F-48FE-ABA1-08186C78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A06813-20A8-4BE5-B3DC-FF05008F0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F8ACA4-4EFC-4CAD-B5A0-AFCF64374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11961-3710-453D-BFA3-26DA7290F26A}" type="datetimeFigureOut">
              <a:rPr lang="de-CH" smtClean="0"/>
              <a:t>21.11.25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AF0ADC-DDE9-4778-B8E7-F12224338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DE350-C33C-4339-8A1A-9B640BB44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7A8A7-0C19-4F51-AA30-1B28279CC83D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 descr="Ein Bild, das Haken, Metallwaren, Gelände, draußen enthält.&#10;&#10;KI-generierte Inhalte können fehlerhaft sein.">
            <a:extLst>
              <a:ext uri="{FF2B5EF4-FFF2-40B4-BE49-F238E27FC236}">
                <a16:creationId xmlns:a16="http://schemas.microsoft.com/office/drawing/2014/main" id="{953926BA-CEDC-7DF5-9115-351043A4B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9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8394DBA-D85C-7A9D-1A8A-FDC836B954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0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Handschrift, Rechteck, Tafel enthält.&#10;&#10;KI-generierte Inhalte können fehlerhaft sein.">
            <a:extLst>
              <a:ext uri="{FF2B5EF4-FFF2-40B4-BE49-F238E27FC236}">
                <a16:creationId xmlns:a16="http://schemas.microsoft.com/office/drawing/2014/main" id="{9C014219-6882-0A4B-90D2-845D1C60A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7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014219-6882-0A4B-90D2-845D1C60A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014219-6882-0A4B-90D2-845D1C60A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2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493A04-8299-DEAD-94CC-57540DE50F51}"/>
              </a:ext>
            </a:extLst>
          </p:cNvPr>
          <p:cNvGrpSpPr/>
          <p:nvPr/>
        </p:nvGrpSpPr>
        <p:grpSpPr>
          <a:xfrm>
            <a:off x="5175371" y="491848"/>
            <a:ext cx="1808286" cy="1705753"/>
            <a:chOff x="5203010" y="513528"/>
            <a:chExt cx="1508180" cy="14226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0F5B5FF-B30E-28BB-281D-F37049BDA670}"/>
                </a:ext>
              </a:extLst>
            </p:cNvPr>
            <p:cNvSpPr/>
            <p:nvPr/>
          </p:nvSpPr>
          <p:spPr>
            <a:xfrm>
              <a:off x="5259518" y="513528"/>
              <a:ext cx="1422664" cy="1422664"/>
            </a:xfrm>
            <a:prstGeom prst="ellipse">
              <a:avLst/>
            </a:prstGeom>
            <a:solidFill>
              <a:srgbClr val="D49F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highlight>
                  <a:srgbClr val="4A8282"/>
                </a:highlight>
              </a:endParaRPr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0C2C4FE-E301-B266-C3B5-F1C98DFA9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2238" y="586095"/>
              <a:ext cx="962520" cy="1277528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B014498-12E5-2431-1D3F-D42E0B1CB69D}"/>
                </a:ext>
              </a:extLst>
            </p:cNvPr>
            <p:cNvSpPr txBox="1"/>
            <p:nvPr/>
          </p:nvSpPr>
          <p:spPr>
            <a:xfrm rot="20668472">
              <a:off x="5203010" y="902767"/>
              <a:ext cx="1508180" cy="4954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CH" sz="1400" b="1" kern="1000" spc="80" dirty="0">
                  <a:solidFill>
                    <a:schemeClr val="bg1"/>
                  </a:solidFill>
                  <a:latin typeface="Abhaya Libre" panose="02000503000000000000" pitchFamily="2" charset="77"/>
                  <a:cs typeface="Abhaya Libre" panose="02000503000000000000" pitchFamily="2" charset="77"/>
                </a:rPr>
                <a:t>ALLIANZ-</a:t>
              </a:r>
            </a:p>
            <a:p>
              <a:pPr algn="ctr">
                <a:lnSpc>
                  <a:spcPct val="80000"/>
                </a:lnSpc>
              </a:pPr>
              <a:r>
                <a:rPr lang="de-CH" sz="1400" b="1" kern="1000" spc="80" dirty="0">
                  <a:solidFill>
                    <a:schemeClr val="bg1"/>
                  </a:solidFill>
                  <a:effectLst/>
                  <a:latin typeface="Abhaya Libre" panose="02000503000000000000" pitchFamily="2" charset="77"/>
                  <a:cs typeface="Abhaya Libre" panose="02000503000000000000" pitchFamily="2" charset="77"/>
                </a:rPr>
                <a:t>GEB</a:t>
              </a:r>
              <a:r>
                <a:rPr lang="de-CH" sz="1400" b="1" kern="1000" spc="80" dirty="0">
                  <a:solidFill>
                    <a:schemeClr val="bg1"/>
                  </a:solidFill>
                  <a:latin typeface="Abhaya Libre" panose="02000503000000000000" pitchFamily="2" charset="77"/>
                  <a:cs typeface="Abhaya Libre" panose="02000503000000000000" pitchFamily="2" charset="77"/>
                </a:rPr>
                <a:t>ETSWOCHE</a:t>
              </a:r>
            </a:p>
            <a:p>
              <a:pPr algn="ctr">
                <a:lnSpc>
                  <a:spcPct val="80000"/>
                </a:lnSpc>
              </a:pPr>
              <a:r>
                <a:rPr lang="de-CH" sz="1100" b="1" kern="1000" spc="60" dirty="0">
                  <a:solidFill>
                    <a:schemeClr val="bg1"/>
                  </a:solidFill>
                  <a:effectLst/>
                  <a:latin typeface="Abhaya Libre" panose="02000503000000000000" pitchFamily="2" charset="77"/>
                  <a:cs typeface="Abhaya Libre" panose="02000503000000000000" pitchFamily="2" charset="77"/>
                </a:rPr>
                <a:t>11. – 18. JANUAR 2026</a:t>
              </a:r>
              <a:endParaRPr lang="de-CH" sz="1100" kern="1000" spc="60" dirty="0">
                <a:solidFill>
                  <a:schemeClr val="bg1"/>
                </a:solidFill>
                <a:effectLst/>
                <a:latin typeface="Abhaya Libre" panose="02000503000000000000" pitchFamily="2" charset="77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56859855-A6CA-331C-F37D-8E53F25CD6EA}"/>
              </a:ext>
            </a:extLst>
          </p:cNvPr>
          <p:cNvSpPr txBox="1"/>
          <p:nvPr/>
        </p:nvSpPr>
        <p:spPr>
          <a:xfrm>
            <a:off x="6626145" y="3859131"/>
            <a:ext cx="5093799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de-DE" sz="8400" b="1" spc="160" dirty="0">
                <a:solidFill>
                  <a:srgbClr val="F6F1E7"/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GOTT IST</a:t>
            </a:r>
            <a:br>
              <a:rPr lang="de-DE" sz="6600" b="1" spc="160" dirty="0">
                <a:solidFill>
                  <a:srgbClr val="F6F1E7"/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</a:br>
            <a:r>
              <a:rPr lang="de-DE" sz="15000" b="1" spc="160" dirty="0">
                <a:solidFill>
                  <a:srgbClr val="F6F1E7"/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TREU</a:t>
            </a:r>
          </a:p>
        </p:txBody>
      </p:sp>
    </p:spTree>
    <p:extLst>
      <p:ext uri="{BB962C8B-B14F-4D97-AF65-F5344CB8AC3E}">
        <p14:creationId xmlns:p14="http://schemas.microsoft.com/office/powerpoint/2010/main" val="138595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3BC49832-7C7A-0DAF-4C15-CF8DDA4B60FC}"/>
              </a:ext>
            </a:extLst>
          </p:cNvPr>
          <p:cNvSpPr txBox="1"/>
          <p:nvPr/>
        </p:nvSpPr>
        <p:spPr>
          <a:xfrm>
            <a:off x="2330690" y="2012932"/>
            <a:ext cx="986131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48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Migrantenchristen</a:t>
            </a:r>
            <a:br>
              <a:rPr lang="de-DE" sz="48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</a:br>
            <a:r>
              <a:rPr lang="de-DE" sz="48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kommen zu Wort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795B5B6-8F04-144B-3084-D3703EEC08B9}"/>
              </a:ext>
            </a:extLst>
          </p:cNvPr>
          <p:cNvGrpSpPr/>
          <p:nvPr/>
        </p:nvGrpSpPr>
        <p:grpSpPr>
          <a:xfrm>
            <a:off x="6439074" y="264967"/>
            <a:ext cx="1508180" cy="1422664"/>
            <a:chOff x="6439074" y="264967"/>
            <a:chExt cx="1508180" cy="142266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E6667DF-2022-1ACC-51EE-C7077FEE005D}"/>
                </a:ext>
              </a:extLst>
            </p:cNvPr>
            <p:cNvSpPr/>
            <p:nvPr/>
          </p:nvSpPr>
          <p:spPr>
            <a:xfrm>
              <a:off x="6484696" y="264967"/>
              <a:ext cx="1422664" cy="1422664"/>
            </a:xfrm>
            <a:prstGeom prst="ellipse">
              <a:avLst/>
            </a:prstGeom>
            <a:solidFill>
              <a:srgbClr val="D49F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highlight>
                  <a:srgbClr val="4A8282"/>
                </a:highlight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1878E9D-9EFB-DA15-07CA-A0DE12252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3290" y="406762"/>
              <a:ext cx="861064" cy="1142867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BE1D0F5-862C-0716-D772-C5F1E44A3139}"/>
                </a:ext>
              </a:extLst>
            </p:cNvPr>
            <p:cNvSpPr txBox="1"/>
            <p:nvPr/>
          </p:nvSpPr>
          <p:spPr>
            <a:xfrm rot="20668472">
              <a:off x="6439074" y="742152"/>
              <a:ext cx="150818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CH" sz="2000" kern="1000" spc="80" dirty="0">
                  <a:solidFill>
                    <a:schemeClr val="bg1"/>
                  </a:solidFill>
                  <a:effectLst/>
                  <a:latin typeface="Abhaya Libre" panose="02000503000000000000" pitchFamily="2" charset="77"/>
                  <a:cs typeface="Abhaya Libre" panose="02000503000000000000" pitchFamily="2" charset="77"/>
                </a:rPr>
                <a:t>PROJEKT 2</a:t>
              </a:r>
              <a:endParaRPr lang="de-CH" sz="2000" kern="1000" spc="80" dirty="0">
                <a:solidFill>
                  <a:schemeClr val="bg1"/>
                </a:solidFill>
                <a:effectLst/>
                <a:latin typeface="Abhaya Libre" panose="02000503000000000000" pitchFamily="2" charset="77"/>
              </a:endParaRP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12D481C8-54C6-6926-730C-A65C60D2A445}"/>
              </a:ext>
            </a:extLst>
          </p:cNvPr>
          <p:cNvSpPr txBox="1"/>
          <p:nvPr/>
        </p:nvSpPr>
        <p:spPr>
          <a:xfrm>
            <a:off x="2712075" y="3655365"/>
            <a:ext cx="60295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Die </a:t>
            </a:r>
            <a:r>
              <a:rPr lang="de-C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Arbeitsgemeinschaft interkulturell</a:t>
            </a:r>
            <a:r>
              <a:rPr lang="de-C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der SEA hat einen </a:t>
            </a:r>
            <a:r>
              <a:rPr lang="de-C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interkulturellen Podcast</a:t>
            </a:r>
            <a:r>
              <a:rPr lang="de-C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ins Leben gerufen. Ziel ist es, verschiedene Themen rund um Interkulturalität zu vertiefen – Migration, Secondos, interkultureller Gemeindebau, kulturelle Prägungen, verfolgte Christen in Europa und im weiteren Ausland, der Islam und seine Schatten-seiten, interkulturelle Kommunikation und vieles mehr.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C07848D8-2B86-AFFC-995D-C019A43B68B1}"/>
              </a:ext>
            </a:extLst>
          </p:cNvPr>
          <p:cNvSpPr/>
          <p:nvPr/>
        </p:nvSpPr>
        <p:spPr>
          <a:xfrm>
            <a:off x="8741665" y="3429000"/>
            <a:ext cx="3132000" cy="3140625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2729" r="-2298" b="-302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dirty="0">
              <a:ln>
                <a:solidFill>
                  <a:srgbClr val="7F7B6C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2884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DA181-8D2C-799C-545B-75234C483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CD180C10-9206-FE7E-342E-B1926E99CC30}"/>
              </a:ext>
            </a:extLst>
          </p:cNvPr>
          <p:cNvSpPr txBox="1"/>
          <p:nvPr/>
        </p:nvSpPr>
        <p:spPr>
          <a:xfrm>
            <a:off x="2330690" y="2012932"/>
            <a:ext cx="986131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48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Migrantenchristen</a:t>
            </a:r>
            <a:br>
              <a:rPr lang="de-DE" sz="48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</a:br>
            <a:r>
              <a:rPr lang="de-DE" sz="48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kommen zu Wort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4BD2D5-9A47-88E2-6EB8-3D4157CEF3DE}"/>
              </a:ext>
            </a:extLst>
          </p:cNvPr>
          <p:cNvSpPr/>
          <p:nvPr/>
        </p:nvSpPr>
        <p:spPr>
          <a:xfrm>
            <a:off x="6484696" y="264967"/>
            <a:ext cx="1422664" cy="1422664"/>
          </a:xfrm>
          <a:prstGeom prst="ellipse">
            <a:avLst/>
          </a:prstGeom>
          <a:solidFill>
            <a:srgbClr val="D49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4A8282"/>
              </a:highlight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B4B03F8-0B60-5529-0BF4-C2C98D960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90" y="406762"/>
            <a:ext cx="861064" cy="114286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A13FD66-A5AE-8084-85B8-AF3355A0D028}"/>
              </a:ext>
            </a:extLst>
          </p:cNvPr>
          <p:cNvSpPr txBox="1"/>
          <p:nvPr/>
        </p:nvSpPr>
        <p:spPr>
          <a:xfrm rot="20668472">
            <a:off x="6439074" y="742152"/>
            <a:ext cx="150818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CH" sz="2000" kern="1000" spc="80" dirty="0">
                <a:solidFill>
                  <a:schemeClr val="bg1"/>
                </a:solidFill>
                <a:effectLst/>
                <a:latin typeface="Abhaya Libre" panose="02000503000000000000" pitchFamily="2" charset="77"/>
                <a:cs typeface="Abhaya Libre" panose="02000503000000000000" pitchFamily="2" charset="77"/>
              </a:rPr>
              <a:t>PROJEKT 2</a:t>
            </a:r>
            <a:endParaRPr lang="de-CH" sz="2000" kern="1000" spc="80" dirty="0">
              <a:solidFill>
                <a:schemeClr val="bg1"/>
              </a:solidFill>
              <a:effectLst/>
              <a:latin typeface="Abhaya Libre" panose="02000503000000000000" pitchFamily="2" charset="77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5FA37A-4DFA-2ACF-16A9-07E940F0C5F7}"/>
              </a:ext>
            </a:extLst>
          </p:cNvPr>
          <p:cNvSpPr txBox="1"/>
          <p:nvPr/>
        </p:nvSpPr>
        <p:spPr>
          <a:xfrm>
            <a:off x="2618918" y="3649361"/>
            <a:ext cx="94389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Dabei werden sowohl theologische Aspekte als auch gesellschaftliche Veränderungen und praktische Erfahrungen beleuchtet. Zahlreiche interkulturelle Leiterinnen und Leiter kommen zu Wort und teilen ihre persönlichen Geschichten, so zum Beispiel </a:t>
            </a:r>
            <a:r>
              <a:rPr lang="de-CH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Kaji</a:t>
            </a:r>
            <a:r>
              <a:rPr lang="de-C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aus Sri Lanka und Egzon aus Kosovo.</a:t>
            </a:r>
          </a:p>
          <a:p>
            <a:endParaRPr lang="de-CH" sz="2000" dirty="0">
              <a:solidFill>
                <a:schemeClr val="tx1">
                  <a:lumMod val="85000"/>
                  <a:lumOff val="15000"/>
                </a:schemeClr>
              </a:solidFill>
              <a:latin typeface="Nunito Sans Normal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de-C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Im deutschsprachigen Raum gibt es kaum Podcasts, die interkulturelle Themen aus einer christlichen Perspektive behandeln. Umso mehr lohnt es sich, dieses Projekt zu unterstützen.</a:t>
            </a:r>
          </a:p>
        </p:txBody>
      </p:sp>
    </p:spTree>
    <p:extLst>
      <p:ext uri="{BB962C8B-B14F-4D97-AF65-F5344CB8AC3E}">
        <p14:creationId xmlns:p14="http://schemas.microsoft.com/office/powerpoint/2010/main" val="237533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88A23-A464-0CC9-921B-B600C6327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7338E104-7842-47FE-2D00-1D92096F374E}"/>
              </a:ext>
            </a:extLst>
          </p:cNvPr>
          <p:cNvSpPr txBox="1"/>
          <p:nvPr/>
        </p:nvSpPr>
        <p:spPr>
          <a:xfrm>
            <a:off x="2767584" y="3481216"/>
            <a:ext cx="906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D49F45"/>
                </a:solidFill>
                <a:latin typeface="Nunito Sans Normal" pitchFamily="2" charset="77"/>
                <a:cs typeface="Abhaya Libre" panose="02000503000000000000" pitchFamily="2" charset="77"/>
              </a:rPr>
              <a:t>Mit Ihrer Spende ermöglichen Sie weitere Podcast-Folgen und tragen dazu bei, dass interkulturelle Themen aus christlicher Perspektive vertieft und dadurch Christen gestärkt und inspiriert werden.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B7D903-A2BB-D08E-6A34-E87549BF2ADE}"/>
              </a:ext>
            </a:extLst>
          </p:cNvPr>
          <p:cNvSpPr txBox="1"/>
          <p:nvPr/>
        </p:nvSpPr>
        <p:spPr>
          <a:xfrm>
            <a:off x="2330690" y="2012932"/>
            <a:ext cx="986131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48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Migrantenchristen</a:t>
            </a:r>
            <a:br>
              <a:rPr lang="de-DE" sz="48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</a:br>
            <a:r>
              <a:rPr lang="de-DE" sz="48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kommen zu Wort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447A77-5A06-D433-FE0B-EC77DA7FE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9631" y="4788147"/>
            <a:ext cx="4029568" cy="180945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F9DA116-AF12-4BAF-0593-B80B90A08B18}"/>
              </a:ext>
            </a:extLst>
          </p:cNvPr>
          <p:cNvSpPr txBox="1"/>
          <p:nvPr/>
        </p:nvSpPr>
        <p:spPr>
          <a:xfrm>
            <a:off x="7967108" y="5172123"/>
            <a:ext cx="32237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unito Sans Normal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Herzlichen Dank!</a:t>
            </a:r>
          </a:p>
          <a:p>
            <a:pPr algn="ctr"/>
            <a:r>
              <a:rPr lang="de-DE" sz="1800" b="1" dirty="0" err="1">
                <a:solidFill>
                  <a:srgbClr val="D49F45"/>
                </a:solidFill>
                <a:latin typeface="Nunito Sans Normal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interculturel.info</a:t>
            </a:r>
            <a:r>
              <a:rPr lang="de-DE" sz="1800" b="1" dirty="0">
                <a:solidFill>
                  <a:srgbClr val="D49F45"/>
                </a:solidFill>
                <a:latin typeface="Nunito Sans Normal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/</a:t>
            </a:r>
            <a:r>
              <a:rPr lang="de-DE" sz="1800" b="1" dirty="0" err="1">
                <a:solidFill>
                  <a:srgbClr val="D49F45"/>
                </a:solidFill>
                <a:latin typeface="Nunito Sans Normal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news</a:t>
            </a:r>
            <a:br>
              <a:rPr lang="de-DE" b="1" dirty="0">
                <a:solidFill>
                  <a:srgbClr val="D49F45"/>
                </a:solidFill>
                <a:latin typeface="Nunito Sans Normal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de-DE" sz="1800" b="1" dirty="0">
                <a:solidFill>
                  <a:srgbClr val="D49F45"/>
                </a:solidFill>
                <a:latin typeface="Nunito Sans Normal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es-gibt-gute-</a:t>
            </a:r>
            <a:r>
              <a:rPr lang="de-DE" sz="1800" b="1" dirty="0" err="1">
                <a:solidFill>
                  <a:srgbClr val="D49F45"/>
                </a:solidFill>
                <a:latin typeface="Nunito Sans Normal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nachrichten</a:t>
            </a:r>
            <a:endParaRPr lang="de-DE" sz="1800" b="1" dirty="0">
              <a:solidFill>
                <a:srgbClr val="D49F45"/>
              </a:solidFill>
              <a:latin typeface="Nunito Sans Normal" pitchFamily="2" charset="77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C4C0E31-7678-9D33-FDE9-F32ED71E70CA}"/>
              </a:ext>
            </a:extLst>
          </p:cNvPr>
          <p:cNvGrpSpPr/>
          <p:nvPr/>
        </p:nvGrpSpPr>
        <p:grpSpPr>
          <a:xfrm>
            <a:off x="6439074" y="264967"/>
            <a:ext cx="1508180" cy="1422664"/>
            <a:chOff x="6439074" y="264967"/>
            <a:chExt cx="1508180" cy="142266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8A7D1B-2156-47DD-5A4A-D42E6A639E37}"/>
                </a:ext>
              </a:extLst>
            </p:cNvPr>
            <p:cNvSpPr/>
            <p:nvPr/>
          </p:nvSpPr>
          <p:spPr>
            <a:xfrm>
              <a:off x="6484696" y="264967"/>
              <a:ext cx="1422664" cy="1422664"/>
            </a:xfrm>
            <a:prstGeom prst="ellipse">
              <a:avLst/>
            </a:prstGeom>
            <a:solidFill>
              <a:srgbClr val="D49F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highlight>
                  <a:srgbClr val="4A8282"/>
                </a:highlight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431A67CE-1E0E-BF7D-5FE2-14ABEEF88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3290" y="406762"/>
              <a:ext cx="861064" cy="1142867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02B2DC0-7F41-7284-7B42-268962DAFA96}"/>
                </a:ext>
              </a:extLst>
            </p:cNvPr>
            <p:cNvSpPr txBox="1"/>
            <p:nvPr/>
          </p:nvSpPr>
          <p:spPr>
            <a:xfrm rot="20668472">
              <a:off x="6439074" y="742152"/>
              <a:ext cx="150818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CH" sz="2000" kern="1000" spc="80" dirty="0">
                  <a:solidFill>
                    <a:schemeClr val="bg1"/>
                  </a:solidFill>
                  <a:effectLst/>
                  <a:latin typeface="Abhaya Libre" panose="02000503000000000000" pitchFamily="2" charset="77"/>
                  <a:cs typeface="Abhaya Libre" panose="02000503000000000000" pitchFamily="2" charset="77"/>
                </a:rPr>
                <a:t>PROJEKT 2</a:t>
              </a:r>
              <a:endParaRPr lang="de-CH" sz="2000" kern="1000" spc="80" dirty="0">
                <a:solidFill>
                  <a:schemeClr val="bg1"/>
                </a:solidFill>
                <a:effectLst/>
                <a:latin typeface="Abhaya Libre" panose="02000503000000000000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514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enutzerdefiniertes Desig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Benutzerdefiniertes Desig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85A4D44630F942A54B8591AA5FC0DD" ma:contentTypeVersion="20" ma:contentTypeDescription="Ein neues Dokument erstellen." ma:contentTypeScope="" ma:versionID="ee021ae3d7c4bf6e5ffcf6e5a9a550d3">
  <xsd:schema xmlns:xsd="http://www.w3.org/2001/XMLSchema" xmlns:xs="http://www.w3.org/2001/XMLSchema" xmlns:p="http://schemas.microsoft.com/office/2006/metadata/properties" xmlns:ns2="0867fed2-0fe1-4fd8-a119-e39e0a0a4aa0" xmlns:ns3="02ba532d-f180-4f8f-872c-99e32e6fc8fa" targetNamespace="http://schemas.microsoft.com/office/2006/metadata/properties" ma:root="true" ma:fieldsID="edcef4819ccde3196b316befa663f660" ns2:_="" ns3:_="">
    <xsd:import namespace="0867fed2-0fe1-4fd8-a119-e39e0a0a4aa0"/>
    <xsd:import namespace="02ba532d-f180-4f8f-872c-99e32e6fc8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7fed2-0fe1-4fd8-a119-e39e0a0a4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d8343e44-f747-4201-bfe2-a13ad0dbe3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a532d-f180-4f8f-872c-99e32e6fc8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c1eccb9-f7e9-4296-956e-c7f7996e5df9}" ma:internalName="TaxCatchAll" ma:showField="CatchAllData" ma:web="02ba532d-f180-4f8f-872c-99e32e6fc8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ba532d-f180-4f8f-872c-99e32e6fc8fa" xsi:nil="true"/>
    <lcf76f155ced4ddcb4097134ff3c332f xmlns="0867fed2-0fe1-4fd8-a119-e39e0a0a4aa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CFC3EA-F0CA-4ECF-A996-976446C66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7fed2-0fe1-4fd8-a119-e39e0a0a4aa0"/>
    <ds:schemaRef ds:uri="02ba532d-f180-4f8f-872c-99e32e6fc8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DF4630-25C3-4DB8-8C11-F07DBD4B589D}">
  <ds:schemaRefs>
    <ds:schemaRef ds:uri="02ba532d-f180-4f8f-872c-99e32e6fc8fa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0867fed2-0fe1-4fd8-a119-e39e0a0a4aa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8BAF76-D84A-4C20-9081-2C75035AA3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Macintosh PowerPoint</Application>
  <PresentationFormat>Breitbild</PresentationFormat>
  <Paragraphs>19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</vt:i4>
      </vt:variant>
    </vt:vector>
  </HeadingPairs>
  <TitlesOfParts>
    <vt:vector size="15" baseType="lpstr">
      <vt:lpstr>Abhaya Libre</vt:lpstr>
      <vt:lpstr>Aptos</vt:lpstr>
      <vt:lpstr>Arial</vt:lpstr>
      <vt:lpstr>Calibri</vt:lpstr>
      <vt:lpstr>Calibri Light</vt:lpstr>
      <vt:lpstr>Nunito Sans Normal</vt:lpstr>
      <vt:lpstr>Office</vt:lpstr>
      <vt:lpstr>Benutzerdefiniertes Design</vt:lpstr>
      <vt:lpstr>1_Benutzerdefiniertes Design</vt:lpstr>
      <vt:lpstr>2_Benutzerdefiniertes Design</vt:lpstr>
      <vt:lpstr>3_Benutzerdefiniertes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Mürner</dc:creator>
  <cp:lastModifiedBy>Roland Mürner</cp:lastModifiedBy>
  <cp:revision>17</cp:revision>
  <dcterms:created xsi:type="dcterms:W3CDTF">2021-09-09T15:33:07Z</dcterms:created>
  <dcterms:modified xsi:type="dcterms:W3CDTF">2025-11-21T14:36:08Z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0x010100AD85A4D44630F942A54B8591AA5FC0DD</vt:lpwstr>
  </property>
  <property fmtid="{D5CDD505-2E9C-101B-9397-08002B2CF9AE}" pid="3" name="MediaServiceImageTags">
    <vt:lpwstr/>
  </property>
</Properties>
</file>